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356" r:id="rId2"/>
    <p:sldId id="349" r:id="rId3"/>
    <p:sldId id="350" r:id="rId4"/>
    <p:sldId id="351" r:id="rId5"/>
    <p:sldId id="357" r:id="rId6"/>
    <p:sldId id="352" r:id="rId7"/>
    <p:sldId id="353" r:id="rId8"/>
    <p:sldId id="354" r:id="rId9"/>
    <p:sldId id="358" r:id="rId10"/>
    <p:sldId id="359" r:id="rId11"/>
    <p:sldId id="355" r:id="rId12"/>
    <p:sldId id="2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8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44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557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413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17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7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46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70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5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5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783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8156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61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3436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398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0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29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1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" y="1842868"/>
            <a:ext cx="8408596" cy="4839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86" y="310675"/>
            <a:ext cx="8081156" cy="222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02301"/>
            <a:ext cx="7780166" cy="860379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Център за подкрепа на жертви на сексуално насилие „Вселена“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97" y="1594022"/>
            <a:ext cx="5504771" cy="5203288"/>
          </a:xfrm>
        </p:spPr>
        <p:txBody>
          <a:bodyPr/>
          <a:lstStyle/>
          <a:p>
            <a:pPr algn="just"/>
            <a:r>
              <a:rPr lang="bg-BG" dirty="0" smtClean="0"/>
              <a:t>Център „Вселена“ функционира от началото на м.Юни 2016г</a:t>
            </a:r>
            <a:r>
              <a:rPr lang="en-US" dirty="0" smtClean="0"/>
              <a:t>. </a:t>
            </a:r>
            <a:r>
              <a:rPr lang="ru-RU" dirty="0"/>
              <a:t>в партньорство с Община Бургас, Община Созопол, Окръжна прокуратура гр. Бургас, ОД на МВР гр. Бургас, Областна администрация  - Област Бургас и УМБАЛ Бургас АД. 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Центърът </a:t>
            </a:r>
            <a:r>
              <a:rPr lang="ru-RU" dirty="0"/>
              <a:t>е създаден по британски модел и по инициатива на Британското посолство в България, </a:t>
            </a:r>
            <a:r>
              <a:rPr lang="ru-RU" dirty="0" smtClean="0"/>
              <a:t>базирайки се на опита на </a:t>
            </a:r>
            <a:r>
              <a:rPr lang="en-US" dirty="0" smtClean="0"/>
              <a:t>SARC </a:t>
            </a:r>
            <a:r>
              <a:rPr lang="bg-BG" dirty="0" smtClean="0"/>
              <a:t>в </a:t>
            </a:r>
            <a:r>
              <a:rPr lang="ru-RU" dirty="0" smtClean="0"/>
              <a:t>Брайтън</a:t>
            </a:r>
            <a:r>
              <a:rPr lang="ru-RU" dirty="0"/>
              <a:t>, Западен Съсекс, Обединено Кралство.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Център «Вселена» е първи по рода си на територията на </a:t>
            </a:r>
            <a:r>
              <a:rPr lang="ru-RU" dirty="0" smtClean="0"/>
              <a:t>цялата страна.</a:t>
            </a:r>
            <a:endParaRPr lang="ru-RU" dirty="0"/>
          </a:p>
          <a:p>
            <a:pPr algn="just"/>
            <a:r>
              <a:rPr lang="en-US" dirty="0" smtClean="0"/>
              <a:t>. </a:t>
            </a:r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910" y="808770"/>
            <a:ext cx="3834684" cy="2806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904" y="3615397"/>
            <a:ext cx="4164013" cy="2994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1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02302"/>
            <a:ext cx="8138512" cy="946876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Център за подкрепа на жертви на сексуално насилие „Вселена“</a:t>
            </a:r>
            <a:endParaRPr lang="bg-BG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97" y="685800"/>
            <a:ext cx="5900187" cy="6111510"/>
          </a:xfrm>
        </p:spPr>
        <p:txBody>
          <a:bodyPr/>
          <a:lstStyle/>
          <a:p>
            <a:pPr marL="0" indent="0" algn="ctr">
              <a:buNone/>
            </a:pPr>
            <a:endParaRPr lang="en-US" b="1" u="sng" dirty="0" smtClean="0"/>
          </a:p>
          <a:p>
            <a:pPr marL="0" indent="0" algn="ctr">
              <a:buNone/>
            </a:pPr>
            <a:r>
              <a:rPr lang="bg-BG" b="1" u="sng" dirty="0" smtClean="0"/>
              <a:t>Основни цели на центъра</a:t>
            </a:r>
            <a:r>
              <a:rPr lang="en-US" b="1" u="sng" dirty="0" smtClean="0"/>
              <a:t>:</a:t>
            </a:r>
            <a:endParaRPr lang="bg-BG" b="1" u="sng" dirty="0" smtClean="0"/>
          </a:p>
          <a:p>
            <a:pPr marL="0" indent="0" algn="ctr">
              <a:buNone/>
            </a:pPr>
            <a:endParaRPr lang="en-US" b="1" u="sng" dirty="0" smtClean="0"/>
          </a:p>
          <a:p>
            <a:pPr algn="just"/>
            <a:r>
              <a:rPr lang="ru-RU" dirty="0"/>
              <a:t>Осигуряване на медицинска помощ, кризисно консултиране и подпомагане на разследване в случай на сексуално насилие; </a:t>
            </a:r>
          </a:p>
          <a:p>
            <a:pPr algn="just"/>
            <a:r>
              <a:rPr lang="ru-RU" dirty="0"/>
              <a:t>Превенция на сексуалното насилие на територията на Област </a:t>
            </a:r>
            <a:r>
              <a:rPr lang="ru-RU" dirty="0" smtClean="0"/>
              <a:t>Бургас и предоставяне на информация относно възможностите за получаване на помощ;</a:t>
            </a:r>
            <a:endParaRPr lang="ru-RU" dirty="0"/>
          </a:p>
          <a:p>
            <a:pPr algn="just"/>
            <a:r>
              <a:rPr lang="ru-RU" dirty="0"/>
              <a:t>Координиране </a:t>
            </a:r>
            <a:r>
              <a:rPr lang="ru-RU" dirty="0" smtClean="0"/>
              <a:t>и съвместна работа с ОД на МВР и УМБАЛ Бургас АД;</a:t>
            </a:r>
            <a:endParaRPr lang="ru-RU" dirty="0"/>
          </a:p>
          <a:p>
            <a:pPr algn="just"/>
            <a:r>
              <a:rPr lang="bg-BG" dirty="0"/>
              <a:t>Н</a:t>
            </a:r>
            <a:r>
              <a:rPr lang="ru-RU" dirty="0" smtClean="0"/>
              <a:t>асочване </a:t>
            </a:r>
            <a:r>
              <a:rPr lang="ru-RU" dirty="0"/>
              <a:t>и настаняване на жертви на сексуално насилие при необходимост в кризисни центрове за жертви на </a:t>
            </a:r>
            <a:r>
              <a:rPr lang="ru-RU" dirty="0" smtClean="0"/>
              <a:t>насилие;</a:t>
            </a:r>
            <a:endParaRPr lang="en-US" dirty="0" smtClean="0"/>
          </a:p>
          <a:p>
            <a:pPr algn="just"/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665" y="2025748"/>
            <a:ext cx="5251938" cy="336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02302"/>
            <a:ext cx="8551349" cy="69974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Център за подкрепа на жертви на сексуално насилие „Вселена“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97" y="1433384"/>
            <a:ext cx="5653052" cy="3966519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„</a:t>
            </a:r>
            <a:r>
              <a:rPr lang="ru-RU" sz="2400" dirty="0"/>
              <a:t>Вселена“ е място, където жертвите на сексуално насилие могат </a:t>
            </a:r>
            <a:r>
              <a:rPr lang="ru-RU" sz="2400" dirty="0" smtClean="0"/>
              <a:t>да разговарят </a:t>
            </a:r>
            <a:r>
              <a:rPr lang="ru-RU" sz="2400" dirty="0"/>
              <a:t>поверително за случилото се и да получат необходимата грижа и подкрепа от опитни професионалисти. </a:t>
            </a:r>
            <a:endParaRPr lang="ru-RU" sz="2400" dirty="0" smtClean="0"/>
          </a:p>
          <a:p>
            <a:pPr marL="0" indent="0">
              <a:buNone/>
            </a:pPr>
            <a:endParaRPr lang="bg-BG" sz="2400" dirty="0"/>
          </a:p>
        </p:txBody>
      </p:sp>
      <p:pic>
        <p:nvPicPr>
          <p:cNvPr id="20482" name="Picture 2" descr="Резултат с изображение за жертва на сексуално насил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181" y="1588128"/>
            <a:ext cx="5214551" cy="440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1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Център за подкрепа на жертви на сексуално насилие „Вселена“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596857" cy="3880773"/>
          </a:xfrm>
        </p:spPr>
        <p:txBody>
          <a:bodyPr/>
          <a:lstStyle/>
          <a:p>
            <a:r>
              <a:rPr lang="ru-RU" dirty="0"/>
              <a:t>Центърът предлага безплатна 24-часова спешна подкрепа, за да могат жертвите да се възстановят от травмата на сексуалното посегателство. </a:t>
            </a:r>
            <a:endParaRPr lang="ru-RU" dirty="0" smtClean="0"/>
          </a:p>
          <a:p>
            <a:r>
              <a:rPr lang="ru-RU" dirty="0" smtClean="0"/>
              <a:t>Предлаганата </a:t>
            </a:r>
            <a:r>
              <a:rPr lang="ru-RU" dirty="0"/>
              <a:t>грижа е както за жени, така и за мъже и се осъществява на приятно място, в което има пространство за уединение, специална стая за разговори с психолози и стая за разговори с разследващи полицаи, оборудвани с идеята да се осигури максимален комфорт и предразполагаща, уютна атмосфера. </a:t>
            </a:r>
          </a:p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83" y="2089053"/>
            <a:ext cx="5683349" cy="346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98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02302"/>
            <a:ext cx="8101442" cy="82330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Център за подкрепа на жертви на сексуално насилие „Вселена“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97" y="1668162"/>
            <a:ext cx="5875473" cy="4151870"/>
          </a:xfrm>
        </p:spPr>
        <p:txBody>
          <a:bodyPr/>
          <a:lstStyle/>
          <a:p>
            <a:pPr algn="just"/>
            <a:endParaRPr lang="bg-BG" dirty="0" smtClean="0"/>
          </a:p>
          <a:p>
            <a:pPr algn="just"/>
            <a:r>
              <a:rPr lang="bg-BG" dirty="0" smtClean="0"/>
              <a:t>Центърът разполага и с оборудван медицински кабинет, където жертвата да бъде прегледана в спокойна среда, далеч от стресиращото влияние на болничните коридори. </a:t>
            </a:r>
          </a:p>
          <a:p>
            <a:pPr algn="just"/>
            <a:endParaRPr lang="bg-BG" dirty="0"/>
          </a:p>
          <a:p>
            <a:pPr algn="just"/>
            <a:r>
              <a:rPr lang="ru-RU" dirty="0" smtClean="0"/>
              <a:t>Специално </a:t>
            </a:r>
            <a:r>
              <a:rPr lang="ru-RU" dirty="0"/>
              <a:t>обученият персонал помага на жертвите да вземат информирано решение какви да бъдат следващите им стъпки, за да се почувстват защитени.</a:t>
            </a:r>
          </a:p>
          <a:p>
            <a:pPr algn="just"/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142" y="1899138"/>
            <a:ext cx="5827151" cy="327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33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02302"/>
            <a:ext cx="8323864" cy="736812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Център за подкрепа на жертви на сексуално насилие „Вселена“</a:t>
            </a:r>
            <a:endParaRPr lang="bg-BG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97" y="1371599"/>
            <a:ext cx="5381203" cy="46610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u="sng" dirty="0"/>
              <a:t>Център „Вселена“ предлага</a:t>
            </a:r>
            <a:r>
              <a:rPr lang="ru-RU" b="1" u="sng" dirty="0" smtClean="0"/>
              <a:t>:</a:t>
            </a:r>
          </a:p>
          <a:p>
            <a:pPr marL="0" indent="0" algn="ctr">
              <a:buNone/>
            </a:pPr>
            <a:endParaRPr lang="ru-RU" b="1" u="sng" dirty="0"/>
          </a:p>
          <a:p>
            <a:r>
              <a:rPr lang="ru-RU" dirty="0"/>
              <a:t>Дискретност и поверителност</a:t>
            </a:r>
          </a:p>
          <a:p>
            <a:r>
              <a:rPr lang="ru-RU" dirty="0"/>
              <a:t>Разбиране и подкрепа</a:t>
            </a:r>
          </a:p>
          <a:p>
            <a:r>
              <a:rPr lang="ru-RU" dirty="0"/>
              <a:t>24-часова безплатна телефонна линия за връзка и професионална подкрепа </a:t>
            </a:r>
          </a:p>
          <a:p>
            <a:r>
              <a:rPr lang="ru-RU" dirty="0"/>
              <a:t>Избор на лекар спрямо </a:t>
            </a:r>
            <a:r>
              <a:rPr lang="ru-RU" dirty="0" smtClean="0"/>
              <a:t>пола и с</a:t>
            </a:r>
            <a:r>
              <a:rPr lang="bg-BG" dirty="0" smtClean="0"/>
              <a:t>пешна </a:t>
            </a:r>
            <a:r>
              <a:rPr lang="bg-BG" dirty="0"/>
              <a:t>медицинска помощ</a:t>
            </a:r>
            <a:r>
              <a:rPr lang="ru-RU" dirty="0"/>
              <a:t> в УМБАЛ </a:t>
            </a:r>
            <a:r>
              <a:rPr lang="ru-RU" dirty="0" smtClean="0"/>
              <a:t>Бургас</a:t>
            </a:r>
            <a:endParaRPr lang="ru-RU" dirty="0"/>
          </a:p>
          <a:p>
            <a:r>
              <a:rPr lang="ru-RU" dirty="0"/>
              <a:t>Кризисна интервенция от обучен психолог-консултант</a:t>
            </a:r>
          </a:p>
          <a:p>
            <a:r>
              <a:rPr lang="ru-RU" dirty="0"/>
              <a:t>Съдействие при контакт с ОД на МВР </a:t>
            </a:r>
            <a:r>
              <a:rPr lang="ru-RU" dirty="0" smtClean="0"/>
              <a:t>Бургас</a:t>
            </a:r>
            <a:endParaRPr lang="en-US" dirty="0" smtClean="0"/>
          </a:p>
          <a:p>
            <a:r>
              <a:rPr lang="ru-RU" dirty="0" smtClean="0"/>
              <a:t>Достъп </a:t>
            </a:r>
            <a:r>
              <a:rPr lang="ru-RU" dirty="0"/>
              <a:t>до съдебен лекар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65" y="1083212"/>
            <a:ext cx="4926818" cy="277133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531" y="3854547"/>
            <a:ext cx="5267325" cy="2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1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02302"/>
            <a:ext cx="6771665" cy="773882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Център за подкрепа на жертви на сексуално насилие „Вселена“</a:t>
            </a:r>
            <a:endParaRPr lang="bg-BG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97" y="1334530"/>
            <a:ext cx="6014249" cy="4798984"/>
          </a:xfrm>
        </p:spPr>
        <p:txBody>
          <a:bodyPr/>
          <a:lstStyle/>
          <a:p>
            <a:pPr marL="0" indent="0" algn="ctr">
              <a:buNone/>
            </a:pPr>
            <a:r>
              <a:rPr lang="bg-BG" b="1" u="sng" dirty="0" smtClean="0"/>
              <a:t>Статистика</a:t>
            </a:r>
            <a:r>
              <a:rPr lang="en-US" b="1" u="sng" dirty="0" smtClean="0"/>
              <a:t>:</a:t>
            </a:r>
          </a:p>
          <a:p>
            <a:pPr marL="0" indent="0" algn="just">
              <a:buNone/>
            </a:pPr>
            <a:r>
              <a:rPr lang="ru-RU" b="1" dirty="0"/>
              <a:t>От стартирането на Центъра до настоящия момент в център «Вселена» са отработени </a:t>
            </a:r>
            <a:r>
              <a:rPr lang="en-US" b="1" dirty="0" smtClean="0"/>
              <a:t>26 </a:t>
            </a:r>
            <a:r>
              <a:rPr lang="ru-RU" b="1" dirty="0" smtClean="0"/>
              <a:t>случая</a:t>
            </a:r>
            <a:r>
              <a:rPr lang="ru-RU" b="1" dirty="0"/>
              <a:t>, от които:</a:t>
            </a:r>
          </a:p>
          <a:p>
            <a:pPr algn="just"/>
            <a:r>
              <a:rPr lang="ru-RU" dirty="0" smtClean="0"/>
              <a:t>1</a:t>
            </a:r>
            <a:r>
              <a:rPr lang="en-US" dirty="0"/>
              <a:t>7</a:t>
            </a:r>
            <a:r>
              <a:rPr lang="ru-RU" dirty="0" smtClean="0"/>
              <a:t> </a:t>
            </a:r>
            <a:r>
              <a:rPr lang="ru-RU" dirty="0"/>
              <a:t>пълнолетни лица</a:t>
            </a:r>
          </a:p>
          <a:p>
            <a:pPr algn="just"/>
            <a:r>
              <a:rPr lang="en-US" dirty="0"/>
              <a:t>9</a:t>
            </a:r>
            <a:r>
              <a:rPr lang="ru-RU" dirty="0" smtClean="0"/>
              <a:t> </a:t>
            </a:r>
            <a:r>
              <a:rPr lang="ru-RU" dirty="0"/>
              <a:t>непълнолетни лица (между </a:t>
            </a:r>
            <a:r>
              <a:rPr lang="ru-RU" dirty="0" smtClean="0"/>
              <a:t>11г</a:t>
            </a:r>
            <a:r>
              <a:rPr lang="ru-RU" dirty="0"/>
              <a:t>. и 17г.)</a:t>
            </a:r>
          </a:p>
          <a:p>
            <a:pPr algn="just"/>
            <a:r>
              <a:rPr lang="en-US" dirty="0" smtClean="0"/>
              <a:t>10 </a:t>
            </a:r>
            <a:r>
              <a:rPr lang="ru-RU" dirty="0" smtClean="0"/>
              <a:t>случая </a:t>
            </a:r>
            <a:r>
              <a:rPr lang="ru-RU" dirty="0"/>
              <a:t>само с телефонно обаждане на горещата линия, от които:</a:t>
            </a:r>
          </a:p>
          <a:p>
            <a:pPr algn="just"/>
            <a:r>
              <a:rPr lang="en-US" dirty="0" smtClean="0"/>
              <a:t>6</a:t>
            </a:r>
            <a:r>
              <a:rPr lang="ru-RU" dirty="0" smtClean="0"/>
              <a:t> </a:t>
            </a:r>
            <a:r>
              <a:rPr lang="ru-RU" dirty="0"/>
              <a:t>недействителни (след проверка на МВР се </a:t>
            </a:r>
            <a:r>
              <a:rPr lang="ru-RU"/>
              <a:t>оказва </a:t>
            </a:r>
            <a:r>
              <a:rPr lang="ru-RU" smtClean="0"/>
              <a:t>че сигналът не се отнася за сексуално насилие)</a:t>
            </a:r>
            <a:endParaRPr lang="ru-RU" dirty="0"/>
          </a:p>
          <a:p>
            <a:pPr algn="just"/>
            <a:r>
              <a:rPr lang="en-US" dirty="0"/>
              <a:t>4</a:t>
            </a:r>
            <a:r>
              <a:rPr lang="ru-RU" dirty="0" smtClean="0"/>
              <a:t> </a:t>
            </a:r>
            <a:r>
              <a:rPr lang="ru-RU" dirty="0"/>
              <a:t>не са пожелали да потърсят консултативна помощ (поради отпътуване за родната страна на следващия ден или други причини)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340" y="844061"/>
            <a:ext cx="5261317" cy="2785404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340" y="3629465"/>
            <a:ext cx="5340350" cy="300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1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ПОЛОЖИТЕЛНИ ПРАКТИКИ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bg-BG" sz="2400" dirty="0" smtClean="0">
                <a:solidFill>
                  <a:schemeClr val="tx1"/>
                </a:solidFill>
              </a:rPr>
              <a:t>Създаването на център от този тип е пилотно за страната.</a:t>
            </a:r>
          </a:p>
          <a:p>
            <a:pPr>
              <a:buFont typeface="+mj-lt"/>
              <a:buAutoNum type="arabicPeriod"/>
            </a:pPr>
            <a:r>
              <a:rPr lang="bg-BG" sz="2400" dirty="0" smtClean="0">
                <a:solidFill>
                  <a:schemeClr val="tx1"/>
                </a:solidFill>
              </a:rPr>
              <a:t>В центъра се предлага комлекс от услуги за жертвите на сексуално насилие, без да е необходимо да обикалят институциите.</a:t>
            </a:r>
          </a:p>
          <a:p>
            <a:pPr>
              <a:buFont typeface="+mj-lt"/>
              <a:buAutoNum type="arabicPeriod"/>
            </a:pPr>
            <a:r>
              <a:rPr lang="bg-BG" sz="2400" dirty="0" smtClean="0">
                <a:solidFill>
                  <a:schemeClr val="tx1"/>
                </a:solidFill>
              </a:rPr>
              <a:t>Поддържа се денонощно откритата телефонна линия, като се обслужват клиенти от цялата страна.</a:t>
            </a:r>
          </a:p>
          <a:p>
            <a:pPr>
              <a:buFont typeface="+mj-lt"/>
              <a:buAutoNum type="arabicPeriod"/>
            </a:pPr>
            <a:r>
              <a:rPr lang="bg-BG" sz="2400" dirty="0" smtClean="0">
                <a:solidFill>
                  <a:schemeClr val="tx1"/>
                </a:solidFill>
              </a:rPr>
              <a:t>С част от клиентите, които са изявили желание се поддържа и последващ контакт.</a:t>
            </a:r>
          </a:p>
          <a:p>
            <a:pPr>
              <a:buFont typeface="+mj-lt"/>
              <a:buAutoNum type="arabicPeriod"/>
            </a:pPr>
            <a:endParaRPr lang="bg-BG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79139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ПРЕДИЗВИКАТЕЛСТВА 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9419"/>
            <a:ext cx="8596668" cy="4916384"/>
          </a:xfrm>
        </p:spPr>
        <p:txBody>
          <a:bodyPr>
            <a:normAutofit fontScale="92500"/>
          </a:bodyPr>
          <a:lstStyle/>
          <a:p>
            <a:pPr>
              <a:buAutoNum type="arabicPeriod"/>
            </a:pPr>
            <a:r>
              <a:rPr lang="bg-BG" sz="2400" dirty="0" smtClean="0"/>
              <a:t>Недостатъчно финансиране.</a:t>
            </a:r>
          </a:p>
          <a:p>
            <a:pPr>
              <a:buAutoNum type="arabicPeriod"/>
            </a:pPr>
            <a:r>
              <a:rPr lang="bg-BG" sz="2400" dirty="0" smtClean="0"/>
              <a:t>Недостатъчен персонал.</a:t>
            </a:r>
          </a:p>
          <a:p>
            <a:pPr>
              <a:buAutoNum type="arabicPeriod"/>
            </a:pPr>
            <a:r>
              <a:rPr lang="bg-BG" sz="2400" dirty="0" smtClean="0"/>
              <a:t>Липса на информация за развитие на досъдебния процес.</a:t>
            </a:r>
          </a:p>
          <a:p>
            <a:pPr>
              <a:buAutoNum type="arabicPeriod"/>
            </a:pPr>
            <a:r>
              <a:rPr lang="bg-BG" sz="2400" dirty="0" smtClean="0"/>
              <a:t>Липса на възможност за обслужване на малолетни и непълнолетни лица.</a:t>
            </a:r>
          </a:p>
          <a:p>
            <a:pPr>
              <a:buAutoNum type="arabicPeriod"/>
            </a:pPr>
            <a:r>
              <a:rPr lang="bg-BG" sz="2400" dirty="0" smtClean="0"/>
              <a:t>Необходимост от разработване на превантивна програма сред учащите се.</a:t>
            </a:r>
          </a:p>
          <a:p>
            <a:pPr>
              <a:buAutoNum type="arabicPeriod"/>
            </a:pPr>
            <a:r>
              <a:rPr lang="bg-BG" sz="2400" dirty="0" smtClean="0"/>
              <a:t>Тромава процедура за лицензиране на лекарския кабинет.</a:t>
            </a:r>
          </a:p>
          <a:p>
            <a:pPr>
              <a:buAutoNum type="arabicPeriod"/>
            </a:pPr>
            <a:r>
              <a:rPr lang="bg-BG" sz="2400" dirty="0" smtClean="0"/>
              <a:t>Необходимост от сериозен ремонт на сградата.</a:t>
            </a:r>
          </a:p>
          <a:p>
            <a:pPr>
              <a:buAutoNum type="arabicPeriod"/>
            </a:pPr>
            <a:r>
              <a:rPr lang="bg-BG" sz="2400" dirty="0" smtClean="0"/>
              <a:t>Провеждане на информационна кампания.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093014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144" y="84407"/>
            <a:ext cx="8398004" cy="72445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Център за подкрепа на жертви на сексуално насилие „Вселена“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0325" y="661182"/>
            <a:ext cx="8529774" cy="5474524"/>
          </a:xfrm>
        </p:spPr>
        <p:txBody>
          <a:bodyPr/>
          <a:lstStyle/>
          <a:p>
            <a:pPr marL="0" indent="0">
              <a:buNone/>
            </a:pPr>
            <a:r>
              <a:rPr lang="bg-BG" b="1" u="sng" dirty="0" smtClean="0"/>
              <a:t>Екип</a:t>
            </a:r>
            <a:r>
              <a:rPr lang="en-US" b="1" u="sng" dirty="0" smtClean="0"/>
              <a:t>:</a:t>
            </a:r>
          </a:p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r>
              <a:rPr lang="bg-BG" dirty="0"/>
              <a:t>Ангел </a:t>
            </a:r>
            <a:r>
              <a:rPr lang="bg-BG" dirty="0" smtClean="0"/>
              <a:t>Симеонов-управител                                 Бианка </a:t>
            </a:r>
            <a:r>
              <a:rPr lang="bg-BG" dirty="0"/>
              <a:t>Барова-психолог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bg-BG" dirty="0" smtClean="0"/>
              <a:t>								Анна </a:t>
            </a:r>
            <a:r>
              <a:rPr lang="bg-BG" dirty="0"/>
              <a:t>Шпилевая-психолог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                         </a:t>
            </a:r>
            <a:r>
              <a:rPr lang="bg-BG" dirty="0" smtClean="0"/>
              <a:t>    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947" y="3493536"/>
            <a:ext cx="2653086" cy="28268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148" y="1385636"/>
            <a:ext cx="2291609" cy="3613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679" y="2044155"/>
            <a:ext cx="2562372" cy="274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4000" b="1" dirty="0" smtClean="0">
                <a:solidFill>
                  <a:schemeClr val="accent2">
                    <a:lumMod val="75000"/>
                  </a:schemeClr>
                </a:solidFill>
              </a:rPr>
              <a:t>БЛАГОДАРЯ ЗА ВНИМАНИЕТО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!</a:t>
            </a:r>
            <a:endParaRPr lang="bg-BG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8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997</TotalTime>
  <Words>671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PowerPoint Presentation</vt:lpstr>
      <vt:lpstr>Център за подкрепа на жертви на сексуално насилие „Вселена“</vt:lpstr>
      <vt:lpstr>Център за подкрепа на жертви на сексуално насилие „Вселена“</vt:lpstr>
      <vt:lpstr>Център за подкрепа на жертви на сексуално насилие „Вселена“</vt:lpstr>
      <vt:lpstr>Център за подкрепа на жертви на сексуално насилие „Вселена“</vt:lpstr>
      <vt:lpstr>Център за подкрепа на жертви на сексуално насилие „Вселена“</vt:lpstr>
      <vt:lpstr>Център за подкрепа на жертви на сексуално насилие „Вселена“</vt:lpstr>
      <vt:lpstr>Център за подкрепа на жертви на сексуално насилие „Вселена“</vt:lpstr>
      <vt:lpstr>ПОЛОЖИТЕЛНИ ПРАКТИКИ</vt:lpstr>
      <vt:lpstr>ПРЕДИЗВИКАТЕЛСТВА </vt:lpstr>
      <vt:lpstr>Център за подкрепа на жертви на сексуално насилие „Вселена“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Demetra</dc:creator>
  <cp:lastModifiedBy>Demetra</cp:lastModifiedBy>
  <cp:revision>188</cp:revision>
  <dcterms:created xsi:type="dcterms:W3CDTF">2016-11-17T11:21:15Z</dcterms:created>
  <dcterms:modified xsi:type="dcterms:W3CDTF">2017-07-17T05:38:11Z</dcterms:modified>
</cp:coreProperties>
</file>